
<file path=[Content_Types].xml><?xml version="1.0" encoding="utf-8"?>
<Types xmlns="http://schemas.openxmlformats.org/package/2006/content-types">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4"/>
  </p:notesMasterIdLst>
  <p:handoutMasterIdLst>
    <p:handoutMasterId r:id="rId15"/>
  </p:handoutMasterIdLst>
  <p:sldIdLst>
    <p:sldId id="256" r:id="rId5"/>
    <p:sldId id="257" r:id="rId6"/>
    <p:sldId id="258" r:id="rId7"/>
    <p:sldId id="259" r:id="rId8"/>
    <p:sldId id="260" r:id="rId9"/>
    <p:sldId id="261" r:id="rId10"/>
    <p:sldId id="262" r:id="rId11"/>
    <p:sldId id="263" r:id="rId12"/>
    <p:sldId id="265" r:id="rId1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4291" autoAdjust="0"/>
  </p:normalViewPr>
  <p:slideViewPr>
    <p:cSldViewPr snapToGrid="0" showGuides="1">
      <p:cViewPr varScale="1">
        <p:scale>
          <a:sx n="73" d="100"/>
          <a:sy n="73" d="100"/>
        </p:scale>
        <p:origin x="618" y="78"/>
      </p:cViewPr>
      <p:guideLst>
        <p:guide pos="3840"/>
        <p:guide orient="horz" pos="2500"/>
        <p:guide pos="4951"/>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cat>
            <c:strRef>
              <c:f>Sheet1!$A$2:$A$6</c:f>
              <c:strCache>
                <c:ptCount val="5"/>
                <c:pt idx="0">
                  <c:v>20XX</c:v>
                </c:pt>
                <c:pt idx="1">
                  <c:v>20XX</c:v>
                </c:pt>
                <c:pt idx="2">
                  <c:v>20XX</c:v>
                </c:pt>
                <c:pt idx="3">
                  <c:v>20XX</c:v>
                </c:pt>
                <c:pt idx="4">
                  <c:v>20XX</c:v>
                </c:pt>
              </c:strCache>
            </c:strRef>
          </c:cat>
          <c:val>
            <c:numRef>
              <c:f>Sheet1!$B$2:$B$6</c:f>
              <c:numCache>
                <c:formatCode>[$$-409]#,##0</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F662-4770-80E0-FDF96101C9A3}"/>
            </c:ext>
          </c:extLst>
        </c:ser>
        <c:dLbls>
          <c:showLegendKey val="0"/>
          <c:showVal val="0"/>
          <c:showCatName val="0"/>
          <c:showSerName val="0"/>
          <c:showPercent val="0"/>
          <c:showBubbleSize val="0"/>
        </c:dLbls>
        <c:gapWidth val="27"/>
        <c:overlap val="5"/>
        <c:axId val="361581080"/>
        <c:axId val="361579112"/>
      </c:barChart>
      <c:catAx>
        <c:axId val="361581080"/>
        <c:scaling>
          <c:orientation val="minMax"/>
        </c:scaling>
        <c:delete val="1"/>
        <c:axPos val="b"/>
        <c:numFmt formatCode="General" sourceLinked="1"/>
        <c:majorTickMark val="none"/>
        <c:minorTickMark val="none"/>
        <c:tickLblPos val="nextTo"/>
        <c:crossAx val="361579112"/>
        <c:crosses val="autoZero"/>
        <c:auto val="1"/>
        <c:lblAlgn val="ctr"/>
        <c:lblOffset val="100"/>
        <c:noMultiLvlLbl val="0"/>
      </c:catAx>
      <c:valAx>
        <c:axId val="361579112"/>
        <c:scaling>
          <c:orientation val="minMax"/>
          <c:max val="50000"/>
        </c:scaling>
        <c:delete val="1"/>
        <c:axPos val="l"/>
        <c:majorGridlines>
          <c:spPr>
            <a:ln w="9525" cap="flat" cmpd="sng" algn="ctr">
              <a:solidFill>
                <a:schemeClr val="accent1">
                  <a:alpha val="20000"/>
                </a:schemeClr>
              </a:solidFill>
              <a:round/>
            </a:ln>
            <a:effectLst/>
          </c:spPr>
        </c:majorGridlines>
        <c:numFmt formatCode="[$$-409]#,##0" sourceLinked="1"/>
        <c:majorTickMark val="none"/>
        <c:minorTickMark val="none"/>
        <c:tickLblPos val="nextTo"/>
        <c:crossAx val="361581080"/>
        <c:crosses val="autoZero"/>
        <c:crossBetween val="between"/>
        <c:majorUnit val="10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6/10/2023</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6/10/2023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smtClean="0"/>
              <a:t>Click to edit Master subtitle style</a:t>
            </a:r>
            <a:endParaRPr lang="en-US" noProof="0"/>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smtClean="0"/>
              <a:t>Click to edit Master title style</a:t>
            </a:r>
            <a:endParaRPr lang="en-US" noProof="0"/>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smtClean="0"/>
              <a:t>Click to edit Master title style</a:t>
            </a:r>
            <a:endParaRPr lang="en-US" noProof="0"/>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smtClean="0"/>
              <a:t>Click to edit Master title style</a:t>
            </a:r>
            <a:endParaRPr lang="en-US" noProof="0"/>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smtClean="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smtClean="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smtClean="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p:txBody>
          <a:bodyPr/>
          <a:lstStyle/>
          <a:p>
            <a:r>
              <a:rPr lang="en-US" dirty="0"/>
              <a:t>J</a:t>
            </a:r>
            <a:r>
              <a:rPr lang="en-US" dirty="0" smtClean="0"/>
              <a:t>une</a:t>
            </a:r>
            <a:endParaRPr lang="ru-RU" dirty="0"/>
          </a:p>
        </p:txBody>
      </p:sp>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p:txBody>
          <a:bodyPr/>
          <a:lstStyle/>
          <a:p>
            <a:r>
              <a:rPr lang="en-US" dirty="0" smtClean="0"/>
              <a:t>2023</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627017" y="2107416"/>
            <a:ext cx="10527963" cy="1955134"/>
          </a:xfrm>
        </p:spPr>
        <p:txBody>
          <a:bodyPr/>
          <a:lstStyle/>
          <a:p>
            <a:r>
              <a:rPr lang="en-US" sz="5400" dirty="0" smtClean="0"/>
              <a:t>Bucket sort and insertion sort  </a:t>
            </a:r>
            <a:endParaRPr lang="ru-RU" sz="5400"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p:txBody>
          <a:bodyPr/>
          <a:lstStyle/>
          <a:p>
            <a:r>
              <a:rPr lang="en-US" sz="1800" dirty="0" smtClean="0"/>
              <a:t>Prepared by: </a:t>
            </a:r>
            <a:r>
              <a:rPr lang="en-US" sz="1800" dirty="0"/>
              <a:t>A</a:t>
            </a:r>
            <a:r>
              <a:rPr lang="en-US" sz="1800" dirty="0" smtClean="0"/>
              <a:t>ziz Ahmad </a:t>
            </a:r>
            <a:r>
              <a:rPr lang="en-US" sz="1800" dirty="0" err="1" smtClean="0"/>
              <a:t>Afzali</a:t>
            </a:r>
            <a:r>
              <a:rPr lang="en-US" sz="1800" dirty="0" smtClean="0"/>
              <a:t> and Haroon </a:t>
            </a:r>
            <a:r>
              <a:rPr lang="en-US" sz="1800" dirty="0" err="1" smtClean="0"/>
              <a:t>Sahibzada</a:t>
            </a:r>
            <a:endParaRPr lang="ru-RU" sz="1800" dirty="0"/>
          </a:p>
        </p:txBody>
      </p:sp>
    </p:spTree>
    <p:extLst>
      <p:ext uri="{BB962C8B-B14F-4D97-AF65-F5344CB8AC3E}">
        <p14:creationId xmlns:p14="http://schemas.microsoft.com/office/powerpoint/2010/main" val="2142316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
        <p:nvSpPr>
          <p:cNvPr id="2" name="Title 1">
            <a:extLst>
              <a:ext uri="{FF2B5EF4-FFF2-40B4-BE49-F238E27FC236}">
                <a16:creationId xmlns:a16="http://schemas.microsoft.com/office/drawing/2014/main" id="{77EDADF0-23DD-491B-8755-2E19692F9B18}"/>
              </a:ext>
            </a:extLst>
          </p:cNvPr>
          <p:cNvSpPr>
            <a:spLocks noGrp="1"/>
          </p:cNvSpPr>
          <p:nvPr>
            <p:ph type="title" idx="4294967295"/>
          </p:nvPr>
        </p:nvSpPr>
        <p:spPr>
          <a:xfrm>
            <a:off x="754062" y="875167"/>
            <a:ext cx="10683875" cy="4402137"/>
          </a:xfrm>
        </p:spPr>
        <p:txBody>
          <a:bodyPr>
            <a:noAutofit/>
          </a:bodyPr>
          <a:lstStyle/>
          <a:p>
            <a:pPr algn="l"/>
            <a:r>
              <a:rPr lang="en-US" sz="2800" dirty="0">
                <a:solidFill>
                  <a:schemeClr val="bg2"/>
                </a:solidFill>
              </a:rPr>
              <a:t>W</a:t>
            </a:r>
            <a:r>
              <a:rPr lang="en-US" sz="2800" dirty="0" smtClean="0">
                <a:solidFill>
                  <a:schemeClr val="bg2"/>
                </a:solidFill>
              </a:rPr>
              <a:t>hat is sorting?</a:t>
            </a:r>
            <a:br>
              <a:rPr lang="en-US" sz="2800" dirty="0" smtClean="0">
                <a:solidFill>
                  <a:schemeClr val="bg2"/>
                </a:solidFill>
              </a:rPr>
            </a:br>
            <a:r>
              <a:rPr lang="en-US" sz="2800" dirty="0" smtClean="0">
                <a:solidFill>
                  <a:schemeClr val="bg2"/>
                </a:solidFill>
              </a:rPr>
              <a:t/>
            </a:r>
            <a:br>
              <a:rPr lang="en-US" sz="2800" dirty="0" smtClean="0">
                <a:solidFill>
                  <a:schemeClr val="bg2"/>
                </a:solidFill>
              </a:rPr>
            </a:br>
            <a:r>
              <a:rPr lang="en-US" sz="2800" dirty="0" smtClean="0">
                <a:solidFill>
                  <a:schemeClr val="bg2"/>
                </a:solidFill>
              </a:rPr>
              <a:t>Sorting is a way of bringing some orderliness in the data.</a:t>
            </a:r>
            <a:br>
              <a:rPr lang="en-US" sz="2800" dirty="0" smtClean="0">
                <a:solidFill>
                  <a:schemeClr val="bg2"/>
                </a:solidFill>
              </a:rPr>
            </a:br>
            <a:r>
              <a:rPr lang="en-US" sz="2800" dirty="0" smtClean="0">
                <a:solidFill>
                  <a:schemeClr val="bg2"/>
                </a:solidFill>
              </a:rPr>
              <a:t>Let us understand the term better with an application which we use in our daily life, that is our phone contact list, the names are arranged alphabetically in our phone, which is one of the applications of sorting. So, we can state that  sorting is a technique of organizing the data or arranging the records either in ascending or descending order. The efficiency of a sorting technique depends on memory utilization, the time required to required  to sort the elements.</a:t>
            </a:r>
            <a:endParaRPr lang="en-US" sz="2800" dirty="0">
              <a:solidFill>
                <a:schemeClr val="bg2"/>
              </a:solidFill>
            </a:endParaRPr>
          </a:p>
        </p:txBody>
      </p:sp>
    </p:spTree>
    <p:extLst>
      <p:ext uri="{BB962C8B-B14F-4D97-AF65-F5344CB8AC3E}">
        <p14:creationId xmlns:p14="http://schemas.microsoft.com/office/powerpoint/2010/main" val="4343897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smtClean="0"/>
              <a:t>Bucket sort </a:t>
            </a:r>
            <a:endParaRPr lang="en-US" dirty="0"/>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723681" y="2743200"/>
            <a:ext cx="5647040" cy="2978331"/>
          </a:xfrm>
        </p:spPr>
        <p:txBody>
          <a:bodyPr>
            <a:normAutofit fontScale="92500" lnSpcReduction="10000"/>
          </a:bodyPr>
          <a:lstStyle/>
          <a:p>
            <a:r>
              <a:rPr lang="en-US" sz="2000" dirty="0"/>
              <a:t>What is Bucket sort</a:t>
            </a:r>
            <a:r>
              <a:rPr lang="en-US" sz="2000" dirty="0" smtClean="0"/>
              <a:t>?</a:t>
            </a:r>
          </a:p>
          <a:p>
            <a:pPr marL="0" indent="0">
              <a:buNone/>
            </a:pPr>
            <a:r>
              <a:rPr lang="en-US" sz="2000" dirty="0"/>
              <a:t/>
            </a:r>
            <a:br>
              <a:rPr lang="en-US" sz="2000" dirty="0"/>
            </a:br>
            <a:r>
              <a:rPr lang="en-US" sz="2000" dirty="0"/>
              <a:t>Bucket sort is a kind of sorting algorithm, which </a:t>
            </a:r>
            <a:r>
              <a:rPr lang="en-US" sz="2000" dirty="0" smtClean="0"/>
              <a:t>sorts </a:t>
            </a:r>
            <a:r>
              <a:rPr lang="en-US" sz="2000" dirty="0"/>
              <a:t>the elements by grouping them into lists </a:t>
            </a:r>
            <a:r>
              <a:rPr lang="en-US" sz="2000" dirty="0" smtClean="0"/>
              <a:t>based on digits. Since the elements are grouped and put together in a specific list, this  algorithm is known as Bucket sort. Since it groups based on number of digits it is also known as </a:t>
            </a:r>
            <a:r>
              <a:rPr lang="en-US" sz="2000" dirty="0" smtClean="0">
                <a:solidFill>
                  <a:schemeClr val="accent6">
                    <a:lumMod val="50000"/>
                  </a:schemeClr>
                </a:solidFill>
              </a:rPr>
              <a:t>radix</a:t>
            </a:r>
            <a:r>
              <a:rPr lang="en-US" sz="2000" dirty="0" smtClean="0"/>
              <a:t> </a:t>
            </a:r>
            <a:r>
              <a:rPr lang="en-US" sz="2000" dirty="0" smtClean="0">
                <a:solidFill>
                  <a:schemeClr val="accent6">
                    <a:lumMod val="50000"/>
                  </a:schemeClr>
                </a:solidFill>
              </a:rPr>
              <a:t>sort  </a:t>
            </a:r>
            <a:r>
              <a:rPr lang="en-US" sz="2000" dirty="0" smtClean="0"/>
              <a:t>or digital sort. This algorithm sorts starting  from the least significant digit and continues up to most significant digit.</a:t>
            </a:r>
            <a:br>
              <a:rPr lang="en-US" sz="2000" dirty="0" smtClean="0"/>
            </a:br>
            <a:r>
              <a:rPr lang="en-US" sz="2000" dirty="0" smtClean="0"/>
              <a:t> </a:t>
            </a:r>
            <a:endParaRPr lang="en-US" sz="2000"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Tree>
    <p:extLst>
      <p:ext uri="{BB962C8B-B14F-4D97-AF65-F5344CB8AC3E}">
        <p14:creationId xmlns:p14="http://schemas.microsoft.com/office/powerpoint/2010/main" val="37335236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4</a:t>
            </a:fld>
            <a:endParaRPr lang="en-US" dirty="0"/>
          </a:p>
        </p:txBody>
      </p:sp>
      <p:sp>
        <p:nvSpPr>
          <p:cNvPr id="5" name="Text Placeholder 4">
            <a:extLst>
              <a:ext uri="{FF2B5EF4-FFF2-40B4-BE49-F238E27FC236}">
                <a16:creationId xmlns:a16="http://schemas.microsoft.com/office/drawing/2014/main" id="{235F389B-861B-485A-AD81-A9172882D97D}"/>
              </a:ext>
            </a:extLst>
          </p:cNvPr>
          <p:cNvSpPr>
            <a:spLocks noGrp="1"/>
          </p:cNvSpPr>
          <p:nvPr>
            <p:ph type="body" sz="quarter" idx="16"/>
          </p:nvPr>
        </p:nvSpPr>
        <p:spPr>
          <a:xfrm>
            <a:off x="838200" y="1835244"/>
            <a:ext cx="10515599" cy="4283240"/>
          </a:xfrm>
        </p:spPr>
        <p:txBody>
          <a:bodyPr>
            <a:normAutofit/>
          </a:bodyPr>
          <a:lstStyle/>
          <a:p>
            <a:pPr algn="l"/>
            <a:r>
              <a:rPr lang="en-US" sz="2400" dirty="0" smtClean="0">
                <a:solidFill>
                  <a:schemeClr val="bg1">
                    <a:lumMod val="95000"/>
                  </a:schemeClr>
                </a:solidFill>
              </a:rPr>
              <a:t>Insertion sort is a simple sorting algorithm that works similar to the way you sort playing cards in your hands. The array is virtually split into a sorted and an unsorted part. Values from the unsorted part are picked and placed at the correct </a:t>
            </a:r>
            <a:r>
              <a:rPr lang="en-US" sz="2400" dirty="0">
                <a:solidFill>
                  <a:schemeClr val="bg1">
                    <a:lumMod val="95000"/>
                  </a:schemeClr>
                </a:solidFill>
              </a:rPr>
              <a:t>p</a:t>
            </a:r>
            <a:r>
              <a:rPr lang="en-US" sz="2400" dirty="0" smtClean="0">
                <a:solidFill>
                  <a:schemeClr val="bg1">
                    <a:lumMod val="95000"/>
                  </a:schemeClr>
                </a:solidFill>
              </a:rPr>
              <a:t>osition in the sorted part.</a:t>
            </a:r>
            <a:endParaRPr lang="en-US" sz="2400" dirty="0">
              <a:solidFill>
                <a:schemeClr val="bg1">
                  <a:lumMod val="95000"/>
                </a:schemeClr>
              </a:solidFill>
            </a:endParaRPr>
          </a:p>
        </p:txBody>
      </p:sp>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p:txBody>
          <a:bodyPr>
            <a:normAutofit/>
          </a:bodyPr>
          <a:lstStyle/>
          <a:p>
            <a:r>
              <a:rPr lang="en-US" sz="4400" dirty="0" smtClean="0"/>
              <a:t>Insertion sort </a:t>
            </a:r>
            <a:endParaRPr lang="en-US" sz="4400" dirty="0"/>
          </a:p>
        </p:txBody>
      </p:sp>
    </p:spTree>
    <p:extLst>
      <p:ext uri="{BB962C8B-B14F-4D97-AF65-F5344CB8AC3E}">
        <p14:creationId xmlns:p14="http://schemas.microsoft.com/office/powerpoint/2010/main" val="26365844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normAutofit/>
          </a:bodyPr>
          <a:lstStyle/>
          <a:p>
            <a:r>
              <a:rPr lang="en-US" sz="3600" dirty="0" smtClean="0"/>
              <a:t>Further more: Advantages and Disadvantages of Bucket sort:</a:t>
            </a:r>
            <a:endParaRPr lang="en-US" sz="3600" dirty="0"/>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838200" y="1943202"/>
            <a:ext cx="4687073" cy="454353"/>
          </a:xfrm>
        </p:spPr>
        <p:txBody>
          <a:bodyPr/>
          <a:lstStyle/>
          <a:p>
            <a:r>
              <a:rPr lang="en-US" sz="2800" dirty="0" smtClean="0"/>
              <a:t>Advantages of Bucket sort   </a:t>
            </a:r>
            <a:endParaRPr lang="en-US" sz="2800" dirty="0"/>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838200" y="2457566"/>
            <a:ext cx="4522379" cy="2062183"/>
          </a:xfrm>
        </p:spPr>
        <p:txBody>
          <a:bodyPr>
            <a:normAutofit/>
          </a:bodyPr>
          <a:lstStyle/>
          <a:p>
            <a:r>
              <a:rPr lang="en-US" dirty="0" smtClean="0"/>
              <a:t>It is simple and performs faster computation for numbers or strings.</a:t>
            </a:r>
          </a:p>
          <a:p>
            <a:r>
              <a:rPr lang="en-US" dirty="0" smtClean="0"/>
              <a:t>Bucket sort can be used  as an external sorting algorithm.</a:t>
            </a:r>
          </a:p>
          <a:p>
            <a:r>
              <a:rPr lang="en-US" dirty="0" smtClean="0"/>
              <a:t>Once the list is grouped in Buckets then it  can be processed independently.</a:t>
            </a:r>
          </a:p>
          <a:p>
            <a:endParaRPr lang="en-US" dirty="0"/>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a:xfrm>
            <a:off x="6222172" y="1943201"/>
            <a:ext cx="5442959" cy="454353"/>
          </a:xfrm>
        </p:spPr>
        <p:txBody>
          <a:bodyPr/>
          <a:lstStyle/>
          <a:p>
            <a:r>
              <a:rPr lang="en-US" sz="2800" dirty="0" smtClean="0"/>
              <a:t>Disadvantages of Bucket sort</a:t>
            </a:r>
            <a:endParaRPr lang="en-US" sz="2800" dirty="0"/>
          </a:p>
        </p:txBody>
      </p:sp>
      <p:sp>
        <p:nvSpPr>
          <p:cNvPr id="8" name="Text Placeholder 7">
            <a:extLst>
              <a:ext uri="{FF2B5EF4-FFF2-40B4-BE49-F238E27FC236}">
                <a16:creationId xmlns:a16="http://schemas.microsoft.com/office/drawing/2014/main" id="{C9E879AA-B873-414B-BC94-C8FF28566266}"/>
              </a:ext>
            </a:extLst>
          </p:cNvPr>
          <p:cNvSpPr>
            <a:spLocks noGrp="1"/>
          </p:cNvSpPr>
          <p:nvPr>
            <p:ph type="body" sz="quarter" idx="21"/>
          </p:nvPr>
        </p:nvSpPr>
        <p:spPr>
          <a:xfrm>
            <a:off x="6627121" y="2457565"/>
            <a:ext cx="4365625" cy="3304561"/>
          </a:xfrm>
        </p:spPr>
        <p:txBody>
          <a:bodyPr>
            <a:normAutofit/>
          </a:bodyPr>
          <a:lstStyle/>
          <a:p>
            <a:r>
              <a:rPr lang="en-US" dirty="0" smtClean="0"/>
              <a:t>Consuming more space when compared to other algorithms is the major drawback of this algorithm.</a:t>
            </a:r>
          </a:p>
          <a:p>
            <a:r>
              <a:rPr lang="en-US" dirty="0" smtClean="0"/>
              <a:t>The efficiency of this algorithm is completely dependent on  the distribution of the data. </a:t>
            </a:r>
          </a:p>
          <a:p>
            <a:pPr marL="0" indent="0">
              <a:buNone/>
            </a:pPr>
            <a:r>
              <a:rPr lang="en-US" dirty="0" smtClean="0"/>
              <a:t> If the data is distributed not in a uniform way,    then the performance of the algorithm will</a:t>
            </a:r>
          </a:p>
          <a:p>
            <a:pPr marL="0" indent="0">
              <a:buNone/>
            </a:pPr>
            <a:r>
              <a:rPr lang="en-US" dirty="0" smtClean="0"/>
              <a:t>Be poor.</a:t>
            </a:r>
            <a:endParaRPr lang="en-US" dirty="0"/>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Tree>
    <p:extLst>
      <p:ext uri="{BB962C8B-B14F-4D97-AF65-F5344CB8AC3E}">
        <p14:creationId xmlns:p14="http://schemas.microsoft.com/office/powerpoint/2010/main" val="187680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841248" y="292014"/>
            <a:ext cx="5376672" cy="975084"/>
          </a:xfrm>
        </p:spPr>
        <p:txBody>
          <a:bodyPr>
            <a:normAutofit/>
          </a:bodyPr>
          <a:lstStyle/>
          <a:p>
            <a:r>
              <a:rPr lang="en-US" sz="2800" dirty="0" smtClean="0"/>
              <a:t>Applications of Bucket sort </a:t>
            </a:r>
            <a:endParaRPr lang="en-US" sz="2800" dirty="0"/>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841248" y="1436914"/>
            <a:ext cx="4357688" cy="4174899"/>
          </a:xfrm>
        </p:spPr>
        <p:txBody>
          <a:bodyPr/>
          <a:lstStyle/>
          <a:p>
            <a:pPr marL="457200" indent="-457200">
              <a:buAutoNum type="arabicPeriod"/>
            </a:pPr>
            <a:r>
              <a:rPr lang="en-US" dirty="0" smtClean="0"/>
              <a:t>Bucket sort is mostly used when the data contains floating-point  values.</a:t>
            </a:r>
          </a:p>
          <a:p>
            <a:endParaRPr lang="en-US" dirty="0"/>
          </a:p>
          <a:p>
            <a:endParaRPr lang="en-US" dirty="0" smtClean="0"/>
          </a:p>
          <a:p>
            <a:r>
              <a:rPr lang="en-US" dirty="0" smtClean="0"/>
              <a:t>2. When the data is uniformly   distributed in a specific range then bucket sort will be a perfect option to use.</a:t>
            </a:r>
          </a:p>
        </p:txBody>
      </p:sp>
      <p:graphicFrame>
        <p:nvGraphicFramePr>
          <p:cNvPr id="9" name="Chart Placeholder 8" descr="Chart">
            <a:extLst>
              <a:ext uri="{FF2B5EF4-FFF2-40B4-BE49-F238E27FC236}">
                <a16:creationId xmlns:a16="http://schemas.microsoft.com/office/drawing/2014/main" id="{25AF9D8E-348F-4D20-A3D5-4634B274F97D}"/>
              </a:ext>
            </a:extLst>
          </p:cNvPr>
          <p:cNvGraphicFramePr>
            <a:graphicFrameLocks noGrp="1"/>
          </p:cNvGraphicFramePr>
          <p:nvPr>
            <p:ph type="chart" sz="quarter" idx="32"/>
            <p:extLst>
              <p:ext uri="{D42A27DB-BD31-4B8C-83A1-F6EECF244321}">
                <p14:modId xmlns:p14="http://schemas.microsoft.com/office/powerpoint/2010/main" val="2097951528"/>
              </p:ext>
            </p:extLst>
          </p:nvPr>
        </p:nvGraphicFramePr>
        <p:xfrm>
          <a:off x="5734050" y="1824990"/>
          <a:ext cx="5669280" cy="3474720"/>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Tree>
    <p:extLst>
      <p:ext uri="{BB962C8B-B14F-4D97-AF65-F5344CB8AC3E}">
        <p14:creationId xmlns:p14="http://schemas.microsoft.com/office/powerpoint/2010/main" val="6121779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24568C-56E6-4923-BD06-A73B18394849}"/>
              </a:ext>
            </a:extLst>
          </p:cNvPr>
          <p:cNvSpPr>
            <a:spLocks noGrp="1"/>
          </p:cNvSpPr>
          <p:nvPr>
            <p:ph type="title"/>
          </p:nvPr>
        </p:nvSpPr>
        <p:spPr>
          <a:xfrm>
            <a:off x="1528354" y="264463"/>
            <a:ext cx="7981406" cy="1133264"/>
          </a:xfrm>
        </p:spPr>
        <p:txBody>
          <a:bodyPr>
            <a:normAutofit/>
          </a:bodyPr>
          <a:lstStyle/>
          <a:p>
            <a:r>
              <a:rPr lang="en-US" sz="3200" u="sng" dirty="0" smtClean="0"/>
              <a:t>Characteristics of </a:t>
            </a:r>
            <a:r>
              <a:rPr lang="en-US" sz="3200" u="sng" dirty="0"/>
              <a:t>I</a:t>
            </a:r>
            <a:r>
              <a:rPr lang="en-US" sz="3200" u="sng" dirty="0" smtClean="0"/>
              <a:t>nsertion sort:</a:t>
            </a:r>
            <a:endParaRPr lang="en-US" sz="3200" u="sng" dirty="0"/>
          </a:p>
        </p:txBody>
      </p:sp>
      <p:sp>
        <p:nvSpPr>
          <p:cNvPr id="4" name="Text Placeholder 3">
            <a:extLst>
              <a:ext uri="{FF2B5EF4-FFF2-40B4-BE49-F238E27FC236}">
                <a16:creationId xmlns:a16="http://schemas.microsoft.com/office/drawing/2014/main" id="{0D25F46D-4480-4519-95A2-222F0385239E}"/>
              </a:ext>
            </a:extLst>
          </p:cNvPr>
          <p:cNvSpPr>
            <a:spLocks noGrp="1"/>
          </p:cNvSpPr>
          <p:nvPr>
            <p:ph type="body" sz="quarter" idx="16"/>
          </p:nvPr>
        </p:nvSpPr>
        <p:spPr>
          <a:xfrm>
            <a:off x="1211590" y="1397727"/>
            <a:ext cx="7331518" cy="3067688"/>
          </a:xfrm>
        </p:spPr>
        <p:txBody>
          <a:bodyPr/>
          <a:lstStyle/>
          <a:p>
            <a:pPr marL="342900" indent="-342900">
              <a:buFont typeface="Arial" panose="020B0604020202020204" pitchFamily="34" charset="0"/>
              <a:buChar char="•"/>
            </a:pPr>
            <a:r>
              <a:rPr lang="en-US" dirty="0" smtClean="0"/>
              <a:t>This algorithm is one of the simplest algorithm with simple implementation</a:t>
            </a:r>
          </a:p>
          <a:p>
            <a:pPr marL="342900" indent="-342900">
              <a:buFont typeface="Arial" panose="020B0604020202020204" pitchFamily="34" charset="0"/>
              <a:buChar char="•"/>
            </a:pPr>
            <a:r>
              <a:rPr lang="en-US" dirty="0" smtClean="0"/>
              <a:t>Basically, insertion sort is efficient for small data values</a:t>
            </a:r>
          </a:p>
          <a:p>
            <a:pPr marL="342900" indent="-342900">
              <a:buFont typeface="Arial" panose="020B0604020202020204" pitchFamily="34" charset="0"/>
              <a:buChar char="•"/>
            </a:pPr>
            <a:r>
              <a:rPr lang="en-US" dirty="0" smtClean="0"/>
              <a:t>Insertion sort is adaptive in nature, i.e. it is appropriate for data sets which are already partially </a:t>
            </a:r>
          </a:p>
          <a:p>
            <a:pPr marL="342900" indent="-342900">
              <a:buFont typeface="Arial" panose="020B0604020202020204" pitchFamily="34" charset="0"/>
              <a:buChar char="•"/>
            </a:pPr>
            <a:r>
              <a:rPr lang="en-US" dirty="0" smtClean="0"/>
              <a:t>Sorted.</a:t>
            </a:r>
            <a:endParaRPr lang="en-US" dirty="0"/>
          </a:p>
        </p:txBody>
      </p:sp>
      <p:sp>
        <p:nvSpPr>
          <p:cNvPr id="2" name="Slide Number Placeholder 1">
            <a:extLst>
              <a:ext uri="{FF2B5EF4-FFF2-40B4-BE49-F238E27FC236}">
                <a16:creationId xmlns:a16="http://schemas.microsoft.com/office/drawing/2014/main" id="{1E8A5CE3-2115-4267-9A88-04013EE991C3}"/>
              </a:ext>
            </a:extLst>
          </p:cNvPr>
          <p:cNvSpPr>
            <a:spLocks noGrp="1"/>
          </p:cNvSpPr>
          <p:nvPr>
            <p:ph type="sldNum" sz="quarter" idx="10"/>
          </p:nvPr>
        </p:nvSpPr>
        <p:spPr/>
        <p:txBody>
          <a:bodyPr/>
          <a:lstStyle/>
          <a:p>
            <a:fld id="{D495E168-DA5E-4888-8D8A-92B118324C14}" type="slidenum">
              <a:rPr lang="en-US" smtClean="0"/>
              <a:pPr/>
              <a:t>7</a:t>
            </a:fld>
            <a:endParaRPr lang="en-US" dirty="0"/>
          </a:p>
        </p:txBody>
      </p:sp>
    </p:spTree>
    <p:extLst>
      <p:ext uri="{BB962C8B-B14F-4D97-AF65-F5344CB8AC3E}">
        <p14:creationId xmlns:p14="http://schemas.microsoft.com/office/powerpoint/2010/main" val="29029927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535365" y="1169256"/>
            <a:ext cx="5285914" cy="782638"/>
          </a:xfrm>
        </p:spPr>
        <p:txBody>
          <a:bodyPr>
            <a:normAutofit/>
          </a:bodyPr>
          <a:lstStyle/>
          <a:p>
            <a:r>
              <a:rPr lang="en-US" dirty="0" smtClean="0"/>
              <a:t>   Conclusion </a:t>
            </a:r>
            <a:endParaRPr lang="en-US" dirty="0"/>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8</a:t>
            </a:fld>
            <a:endParaRPr lang="en-US" dirty="0"/>
          </a:p>
        </p:txBody>
      </p:sp>
      <p:sp>
        <p:nvSpPr>
          <p:cNvPr id="25" name="Text Placeholder 24"/>
          <p:cNvSpPr>
            <a:spLocks noGrp="1"/>
          </p:cNvSpPr>
          <p:nvPr>
            <p:ph type="body" sz="quarter" idx="15"/>
          </p:nvPr>
        </p:nvSpPr>
        <p:spPr>
          <a:xfrm>
            <a:off x="807037" y="2167201"/>
            <a:ext cx="5288963" cy="1867988"/>
          </a:xfrm>
        </p:spPr>
        <p:txBody>
          <a:bodyPr/>
          <a:lstStyle/>
          <a:p>
            <a:r>
              <a:rPr lang="en-US" dirty="0" smtClean="0"/>
              <a:t>There are a lot of pre- built sorting functions available </a:t>
            </a:r>
          </a:p>
          <a:p>
            <a:pPr marL="0" indent="0">
              <a:buNone/>
            </a:pPr>
            <a:r>
              <a:rPr lang="en-US" dirty="0" smtClean="0"/>
              <a:t> for us to use. But understanding the approach of some</a:t>
            </a:r>
          </a:p>
          <a:p>
            <a:pPr marL="0" indent="0">
              <a:buNone/>
            </a:pPr>
            <a:r>
              <a:rPr lang="en-US" dirty="0" smtClean="0"/>
              <a:t> important sorting algorithms is necessary for logic  </a:t>
            </a:r>
          </a:p>
          <a:p>
            <a:pPr marL="0" indent="0">
              <a:buNone/>
            </a:pPr>
            <a:r>
              <a:rPr lang="en-US" dirty="0" smtClean="0"/>
              <a:t>building  and problem – solving.</a:t>
            </a:r>
          </a:p>
        </p:txBody>
      </p:sp>
    </p:spTree>
    <p:extLst>
      <p:ext uri="{BB962C8B-B14F-4D97-AF65-F5344CB8AC3E}">
        <p14:creationId xmlns:p14="http://schemas.microsoft.com/office/powerpoint/2010/main" val="42439058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sz="4400" dirty="0"/>
              <a:t>THANK YOU</a:t>
            </a:r>
            <a:r>
              <a:rPr lang="en-US" sz="4400" dirty="0" smtClean="0"/>
              <a:t>! FOR YOUR ATTENTION </a:t>
            </a:r>
            <a:endParaRPr lang="en-US" sz="4400" dirty="0"/>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p:txBody>
          <a:bodyPr/>
          <a:lstStyle/>
          <a:p>
            <a:r>
              <a:rPr lang="en-US" sz="2800" dirty="0" smtClean="0"/>
              <a:t>Aziz Ahmad</a:t>
            </a:r>
            <a:r>
              <a:rPr lang="en-US" sz="2800" dirty="0"/>
              <a:t> </a:t>
            </a:r>
            <a:r>
              <a:rPr lang="en-US" sz="2800" dirty="0" err="1" smtClean="0"/>
              <a:t>Afzali</a:t>
            </a:r>
            <a:r>
              <a:rPr lang="en-US" sz="2800" dirty="0" smtClean="0"/>
              <a:t> &amp; Haroon </a:t>
            </a:r>
            <a:r>
              <a:rPr lang="en-US" sz="2800" dirty="0" err="1" smtClean="0"/>
              <a:t>Sahibzada</a:t>
            </a:r>
            <a:r>
              <a:rPr lang="en-US" sz="2800" dirty="0" smtClean="0"/>
              <a:t> </a:t>
            </a:r>
            <a:endParaRPr lang="en-US" sz="2800" dirty="0"/>
          </a:p>
        </p:txBody>
      </p:sp>
      <p:sp>
        <p:nvSpPr>
          <p:cNvPr id="3" name="Text Placeholder 2">
            <a:extLst>
              <a:ext uri="{FF2B5EF4-FFF2-40B4-BE49-F238E27FC236}">
                <a16:creationId xmlns:a16="http://schemas.microsoft.com/office/drawing/2014/main" id="{16721AB4-1CF0-4825-926E-5207D64C2645}"/>
              </a:ext>
            </a:extLst>
          </p:cNvPr>
          <p:cNvSpPr>
            <a:spLocks noGrp="1"/>
          </p:cNvSpPr>
          <p:nvPr>
            <p:ph type="body" sz="quarter" idx="20"/>
          </p:nvPr>
        </p:nvSpPr>
        <p:spPr/>
        <p:txBody>
          <a:bodyPr/>
          <a:lstStyle/>
          <a:p>
            <a:r>
              <a:rPr lang="en-US" dirty="0" smtClean="0"/>
              <a:t> Aziz </a:t>
            </a:r>
            <a:r>
              <a:rPr lang="en-US" dirty="0" err="1" smtClean="0"/>
              <a:t>ahmad</a:t>
            </a:r>
            <a:r>
              <a:rPr lang="en-US" dirty="0" smtClean="0"/>
              <a:t> ID Number:</a:t>
            </a:r>
            <a:endParaRPr lang="en-US" dirty="0"/>
          </a:p>
        </p:txBody>
      </p:sp>
      <p:sp>
        <p:nvSpPr>
          <p:cNvPr id="2" name="Text Placeholder 1">
            <a:extLst>
              <a:ext uri="{FF2B5EF4-FFF2-40B4-BE49-F238E27FC236}">
                <a16:creationId xmlns:a16="http://schemas.microsoft.com/office/drawing/2014/main" id="{CBA4F671-D586-49FB-B0C1-E7E9ADFE08D4}"/>
              </a:ext>
            </a:extLst>
          </p:cNvPr>
          <p:cNvSpPr>
            <a:spLocks noGrp="1"/>
          </p:cNvSpPr>
          <p:nvPr>
            <p:ph type="body" sz="quarter" idx="21"/>
          </p:nvPr>
        </p:nvSpPr>
        <p:spPr/>
        <p:txBody>
          <a:bodyPr/>
          <a:lstStyle/>
          <a:p>
            <a:r>
              <a:rPr lang="en-US" dirty="0" smtClean="0"/>
              <a:t>201-220-4033</a:t>
            </a:r>
            <a:endParaRPr lang="en-US" dirty="0"/>
          </a:p>
        </p:txBody>
      </p:sp>
      <p:sp>
        <p:nvSpPr>
          <p:cNvPr id="6" name="Text Placeholder 5">
            <a:extLst>
              <a:ext uri="{FF2B5EF4-FFF2-40B4-BE49-F238E27FC236}">
                <a16:creationId xmlns:a16="http://schemas.microsoft.com/office/drawing/2014/main" id="{73118D49-CA48-4C57-A37C-31BAA7538127}"/>
              </a:ext>
            </a:extLst>
          </p:cNvPr>
          <p:cNvSpPr>
            <a:spLocks noGrp="1"/>
          </p:cNvSpPr>
          <p:nvPr>
            <p:ph type="body" sz="quarter" idx="23"/>
          </p:nvPr>
        </p:nvSpPr>
        <p:spPr/>
        <p:txBody>
          <a:bodyPr/>
          <a:lstStyle/>
          <a:p>
            <a:r>
              <a:rPr lang="en-US" dirty="0" smtClean="0"/>
              <a:t>Haroon </a:t>
            </a:r>
            <a:r>
              <a:rPr lang="en-US" dirty="0" err="1" smtClean="0"/>
              <a:t>sahibzada</a:t>
            </a:r>
            <a:r>
              <a:rPr lang="en-US" dirty="0" smtClean="0"/>
              <a:t> </a:t>
            </a:r>
            <a:r>
              <a:rPr lang="en-US" dirty="0" smtClean="0"/>
              <a:t>ID Number:</a:t>
            </a:r>
            <a:endParaRPr lang="en-US" dirty="0"/>
          </a:p>
        </p:txBody>
      </p:sp>
      <p:sp>
        <p:nvSpPr>
          <p:cNvPr id="5" name="Text Placeholder 4">
            <a:extLst>
              <a:ext uri="{FF2B5EF4-FFF2-40B4-BE49-F238E27FC236}">
                <a16:creationId xmlns:a16="http://schemas.microsoft.com/office/drawing/2014/main" id="{62E14719-D011-4E0B-9362-CD19FF22FEB5}"/>
              </a:ext>
            </a:extLst>
          </p:cNvPr>
          <p:cNvSpPr>
            <a:spLocks noGrp="1"/>
          </p:cNvSpPr>
          <p:nvPr>
            <p:ph type="body" sz="quarter" idx="22"/>
          </p:nvPr>
        </p:nvSpPr>
        <p:spPr/>
        <p:txBody>
          <a:bodyPr/>
          <a:lstStyle/>
          <a:p>
            <a:r>
              <a:rPr lang="en-US" dirty="0" smtClean="0"/>
              <a:t>201-220-4124</a:t>
            </a:r>
            <a:endParaRPr lang="en-US" dirty="0"/>
          </a:p>
        </p:txBody>
      </p:sp>
    </p:spTree>
    <p:extLst>
      <p:ext uri="{BB962C8B-B14F-4D97-AF65-F5344CB8AC3E}">
        <p14:creationId xmlns:p14="http://schemas.microsoft.com/office/powerpoint/2010/main" val="33092793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6A71AF-4CF2-4B95-BFB6-5C27500258C6}">
  <ds:schemaRefs>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s>
</ds:datastoreItem>
</file>

<file path=customXml/itemProps2.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60B100-7079-4DE7-AF7C-20BFB1D62C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0</TotalTime>
  <Words>345</Words>
  <Application>Microsoft Office PowerPoint</Application>
  <PresentationFormat>Widescreen</PresentationFormat>
  <Paragraphs>48</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Franklin Gothic Book</vt:lpstr>
      <vt:lpstr>Gill Sans MT</vt:lpstr>
      <vt:lpstr>Office Theme</vt:lpstr>
      <vt:lpstr>Bucket sort and insertion sort  </vt:lpstr>
      <vt:lpstr>What is sorting?  Sorting is a way of bringing some orderliness in the data. Let us understand the term better with an application which we use in our daily life, that is our phone contact list, the names are arranged alphabetically in our phone, which is one of the applications of sorting. So, we can state that  sorting is a technique of organizing the data or arranging the records either in ascending or descending order. The efficiency of a sorting technique depends on memory utilization, the time required to required  to sort the elements.</vt:lpstr>
      <vt:lpstr>Bucket sort </vt:lpstr>
      <vt:lpstr>Insertion sort </vt:lpstr>
      <vt:lpstr>Further more: Advantages and Disadvantages of Bucket sort:</vt:lpstr>
      <vt:lpstr>Applications of Bucket sort </vt:lpstr>
      <vt:lpstr>Characteristics of Insertion sort:</vt:lpstr>
      <vt:lpstr>   Conclusion </vt:lpstr>
      <vt:lpstr>THANK YOU! FOR YOUR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2023-06-01T16:14:48Z</dcterms:created>
  <dcterms:modified xsi:type="dcterms:W3CDTF">2023-06-10T06:08:07Z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